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58" r:id="rId3"/>
    <p:sldId id="285" r:id="rId4"/>
    <p:sldId id="274" r:id="rId5"/>
    <p:sldId id="290" r:id="rId6"/>
    <p:sldId id="291" r:id="rId7"/>
    <p:sldId id="292" r:id="rId8"/>
    <p:sldId id="259" r:id="rId9"/>
    <p:sldId id="278" r:id="rId10"/>
    <p:sldId id="277" r:id="rId11"/>
    <p:sldId id="262" r:id="rId12"/>
    <p:sldId id="286" r:id="rId13"/>
    <p:sldId id="288" r:id="rId14"/>
    <p:sldId id="284" r:id="rId15"/>
    <p:sldId id="265" r:id="rId16"/>
    <p:sldId id="263" r:id="rId17"/>
    <p:sldId id="267" r:id="rId18"/>
    <p:sldId id="268" r:id="rId19"/>
    <p:sldId id="266" r:id="rId20"/>
    <p:sldId id="269" r:id="rId21"/>
    <p:sldId id="270" r:id="rId22"/>
    <p:sldId id="293" r:id="rId23"/>
    <p:sldId id="280" r:id="rId24"/>
    <p:sldId id="271" r:id="rId25"/>
    <p:sldId id="289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BC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654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AD369-01FB-4560-AE1E-8571E47634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7E982-B3A0-416D-8434-751430AFDA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5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E982-B3A0-416D-8434-751430AFDAD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88640"/>
            <a:ext cx="8715404" cy="2376264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ea typeface="+mn-ea"/>
                <a:cs typeface="+mn-cs"/>
              </a:rPr>
              <a:t>Мини-центр </a:t>
            </a: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ea typeface="+mn-ea"/>
                <a:cs typeface="+mn-cs"/>
              </a:rPr>
              <a:t>«</a:t>
            </a:r>
            <a:r>
              <a:rPr lang="ru-RU" sz="2000" b="1" dirty="0" err="1">
                <a:solidFill>
                  <a:srgbClr val="C00000"/>
                </a:solidFill>
                <a:latin typeface="Bookman Old Style" pitchFamily="18" charset="0"/>
                <a:ea typeface="+mn-ea"/>
                <a:cs typeface="+mn-cs"/>
              </a:rPr>
              <a:t>Жулдызай</a:t>
            </a: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ea typeface="+mn-ea"/>
                <a:cs typeface="+mn-cs"/>
              </a:rPr>
              <a:t>» 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ea typeface="+mn-ea"/>
                <a:cs typeface="+mn-cs"/>
              </a:rPr>
              <a:t>при КГУ </a:t>
            </a: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ea typeface="+mn-ea"/>
                <a:cs typeface="+mn-cs"/>
              </a:rPr>
              <a:t>«</a:t>
            </a:r>
            <a:r>
              <a:rPr lang="ru-RU" sz="2000" b="1" dirty="0" err="1">
                <a:solidFill>
                  <a:srgbClr val="C00000"/>
                </a:solidFill>
                <a:latin typeface="Bookman Old Style" pitchFamily="18" charset="0"/>
                <a:ea typeface="+mn-ea"/>
                <a:cs typeface="+mn-cs"/>
              </a:rPr>
              <a:t>Акмырзинская</a:t>
            </a: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ea typeface="+mn-ea"/>
                <a:cs typeface="+mn-cs"/>
              </a:rPr>
              <a:t> СШ»</a:t>
            </a:r>
            <a:br>
              <a:rPr lang="ru-RU" sz="2000" b="1" dirty="0">
                <a:solidFill>
                  <a:srgbClr val="C00000"/>
                </a:solidFill>
                <a:latin typeface="Bookman Old Style" pitchFamily="18" charset="0"/>
                <a:ea typeface="+mn-ea"/>
                <a:cs typeface="+mn-cs"/>
              </a:rPr>
            </a:br>
            <a:r>
              <a:rPr lang="en-US" sz="5400" dirty="0" smtClean="0">
                <a:solidFill>
                  <a:srgbClr val="C00000"/>
                </a:solidFill>
              </a:rPr>
              <a:t/>
            </a:r>
            <a:br>
              <a:rPr lang="en-US" sz="5400" dirty="0" smtClean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14876" y="2500306"/>
            <a:ext cx="4429124" cy="38546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</a:t>
            </a:r>
          </a:p>
          <a:p>
            <a:pPr algn="ctr">
              <a:buNone/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 у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</a:p>
          <a:p>
            <a:pPr algn="ctr">
              <a:buNone/>
            </a:pPr>
            <a:endParaRPr lang="ru-RU" sz="4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воспитатель: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Татымбетова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К.М.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User\Desktop\мама Т.К.М\мама флэшка\мини центр 2017 фото\20170516_0928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4824"/>
            <a:ext cx="4474840" cy="3600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7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620687"/>
            <a:ext cx="7188200" cy="151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1988840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Не способны провести прямую линию </a:t>
            </a:r>
          </a:p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(вертикальную, горизонтальную).</a:t>
            </a:r>
          </a:p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     Испытывают трудность формирования </a:t>
            </a:r>
          </a:p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правильно траектории движений </a:t>
            </a:r>
          </a:p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при выполнении графического элемента </a:t>
            </a:r>
          </a:p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(цифры, геометрической фигуры).</a:t>
            </a:r>
          </a:p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Отсутствует желание рисовать, лепить, </a:t>
            </a:r>
          </a:p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заниматься ручным трудом.</a:t>
            </a:r>
          </a:p>
        </p:txBody>
      </p:sp>
    </p:spTree>
    <p:extLst>
      <p:ext uri="{BB962C8B-B14F-4D97-AF65-F5344CB8AC3E}">
        <p14:creationId xmlns:p14="http://schemas.microsoft.com/office/powerpoint/2010/main" val="281611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416824" cy="2808312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Ребенок постоянно изучает, постигает окружающий мир.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накопления информации – прикосновения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необходимо все трогать, гладить и пробовать на вкус! Если взрослые стараются поддерживать это стремление, ребенок получает необходимый стимул для развития.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Предлагаем вашему вниманию игры и упражнения на развитие мелкой моторики.</a:t>
            </a:r>
          </a:p>
        </p:txBody>
      </p:sp>
      <p:pic>
        <p:nvPicPr>
          <p:cNvPr id="10" name="Содержимое 9" descr="CIMG778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71802" y="4500570"/>
            <a:ext cx="3000396" cy="20780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 работы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User\Downloads\3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2132857"/>
            <a:ext cx="727280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529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980728"/>
            <a:ext cx="7370763" cy="410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31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764704"/>
            <a:ext cx="68407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Пальчиковая гимнастика</a:t>
            </a:r>
            <a:b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решает множество задач в развитии ребенка: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- способствует овладению навыками мелкой моторики;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- помогает развивать речь;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- повышает работоспособность головного мозга;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- развивает психические процессы: внимание, память, мышление, воображение;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- развивает тактильную чувствительность;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- снимает тревожность.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Дети с удовольствием принимают участие в пальчиковых играх. </a:t>
            </a:r>
          </a:p>
        </p:txBody>
      </p:sp>
    </p:spTree>
    <p:extLst>
      <p:ext uri="{BB962C8B-B14F-4D97-AF65-F5344CB8AC3E}">
        <p14:creationId xmlns:p14="http://schemas.microsoft.com/office/powerpoint/2010/main" val="87244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14546" y="1000108"/>
            <a:ext cx="5000660" cy="659352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</a:t>
            </a:r>
          </a:p>
          <a:p>
            <a:pPr algn="ctr"/>
            <a:r>
              <a:rPr lang="ru-RU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застежки, игры-шнуровки.</a:t>
            </a:r>
            <a:endParaRPr lang="ru-RU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Содержимое 6" descr="CIMG758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03848" y="2071678"/>
            <a:ext cx="3154102" cy="2018625"/>
          </a:xfrm>
        </p:spPr>
      </p:pic>
      <p:sp>
        <p:nvSpPr>
          <p:cNvPr id="2" name="Прямоугольник 1"/>
          <p:cNvSpPr/>
          <p:nvPr/>
        </p:nvSpPr>
        <p:spPr>
          <a:xfrm>
            <a:off x="323528" y="4162146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развивают пространственную ориентировку, внимание, формируют  навыки шнуровки, развивают творческие способности, способствуют развитию точности глазомера, последовательность действий.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4365104"/>
            <a:ext cx="5040560" cy="108012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Helvetica"/>
                <a:ea typeface="Times New Roman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Helvetica"/>
                <a:ea typeface="Times New Roman"/>
              </a:rPr>
            </a:br>
            <a:r>
              <a:rPr lang="ru-RU" sz="2000" dirty="0">
                <a:solidFill>
                  <a:srgbClr val="FF0000"/>
                </a:solidFill>
                <a:latin typeface="Helvetica"/>
                <a:ea typeface="Times New Roman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Helvetica"/>
                <a:ea typeface="Times New Roman"/>
              </a:rPr>
            </a:br>
            <a:r>
              <a:rPr lang="ru-RU" sz="2000" dirty="0" smtClean="0">
                <a:solidFill>
                  <a:srgbClr val="FF0000"/>
                </a:solidFill>
                <a:latin typeface="Helvetica"/>
                <a:ea typeface="Times New Roman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Helvetica"/>
                <a:ea typeface="Times New Roman"/>
              </a:rPr>
            </a:br>
            <a:r>
              <a:rPr lang="ru-RU" sz="2000" dirty="0">
                <a:solidFill>
                  <a:srgbClr val="FF0000"/>
                </a:solidFill>
                <a:latin typeface="Helvetica"/>
                <a:ea typeface="Times New Roman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Helvetica"/>
                <a:ea typeface="Times New Roman"/>
              </a:rPr>
            </a:br>
            <a:r>
              <a:rPr lang="ru-RU" sz="2000" dirty="0" smtClean="0">
                <a:solidFill>
                  <a:srgbClr val="FF0000"/>
                </a:solidFill>
                <a:latin typeface="Helvetica"/>
                <a:ea typeface="Times New Roman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Helvetica"/>
                <a:ea typeface="Times New Roman"/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Helvetica"/>
                <a:ea typeface="Times New Roman"/>
              </a:rPr>
              <a:t>Развивает 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Helvetica"/>
                <a:ea typeface="Times New Roman"/>
              </a:rPr>
              <a:t>мелкую моторику, воображение.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Helvetica"/>
                <a:ea typeface="Times New Roman"/>
              </a:rPr>
              <a:t>Расширяет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Helvetica"/>
                <a:ea typeface="Times New Roman"/>
              </a:rPr>
              <a:t>знания об окружающем мире, Упражнять детей в умении считать и отсчитывать, закреплять знания о цвете. 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8596" y="857232"/>
            <a:ext cx="4040188" cy="44503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увлекают детей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пуговицами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572000" y="857232"/>
            <a:ext cx="4041775" cy="44052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прищепками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Содержимое 13" descr="SDC11480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857224" y="1988840"/>
            <a:ext cx="3543296" cy="2160240"/>
          </a:xfrm>
        </p:spPr>
      </p:pic>
      <p:pic>
        <p:nvPicPr>
          <p:cNvPr id="9" name="Рисунок 8" descr="C:\Users\User\Desktop\аттестация\f01a096f26c04726e91f185b791a69c8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396044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581128"/>
            <a:ext cx="5732710" cy="1440160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sz="2000" dirty="0" smtClean="0">
                <a:solidFill>
                  <a:srgbClr val="C00000"/>
                </a:solidFill>
                <a:latin typeface="Arial"/>
                <a:ea typeface="Times New Roman"/>
              </a:rPr>
              <a:t>Укрепляет и развивает </a:t>
            </a:r>
            <a:r>
              <a:rPr lang="ru-RU" sz="2000" dirty="0">
                <a:solidFill>
                  <a:srgbClr val="C00000"/>
                </a:solidFill>
                <a:latin typeface="Arial"/>
                <a:ea typeface="Times New Roman"/>
              </a:rPr>
              <a:t>мелкой моторики кистей </a:t>
            </a:r>
            <a:r>
              <a:rPr lang="ru-RU" sz="2000" dirty="0" smtClean="0">
                <a:solidFill>
                  <a:srgbClr val="C00000"/>
                </a:solidFill>
                <a:latin typeface="Arial"/>
                <a:ea typeface="Times New Roman"/>
              </a:rPr>
              <a:t>рук, зрительно-моторной координации</a:t>
            </a:r>
            <a:r>
              <a:rPr lang="ru-RU" sz="2000" dirty="0" smtClean="0">
                <a:latin typeface="Arial"/>
                <a:ea typeface="Times New Roman"/>
              </a:rPr>
              <a:t>.</a:t>
            </a: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764704"/>
            <a:ext cx="4073248" cy="1224136"/>
          </a:xfrm>
        </p:spPr>
        <p:txBody>
          <a:bodyPr/>
          <a:lstStyle/>
          <a:p>
            <a:pPr algn="ctr"/>
            <a:r>
              <a:rPr lang="ru-RU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Отлично развивает руку разнообразное нанизывание. Нанизывать можно все,  что нанизывается.</a:t>
            </a:r>
            <a:br>
              <a:rPr lang="ru-RU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бусинами, макаронами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420888"/>
            <a:ext cx="273630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713"/>
            <a:ext cx="4032448" cy="32403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72008"/>
            <a:ext cx="8015286" cy="200026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развитию восприятия; созданию условий для ознакомления детей с цветом, формой, величиной, осязаемыми свойствами предметов.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умения выделять цвет, форму, величину как особые свойства предметов; группировать однородные предметы.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785794"/>
            <a:ext cx="7929618" cy="659352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rgbClr val="C00000"/>
                </a:solidFill>
                <a:latin typeface="Comic Sans MS" pitchFamily="66" charset="0"/>
              </a:rPr>
              <a:t>         </a:t>
            </a:r>
            <a:r>
              <a:rPr lang="ru-RU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</a:p>
          <a:p>
            <a:pPr algn="ctr"/>
            <a:r>
              <a:rPr lang="ru-RU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вкладышами, конструктором, развивающие игры</a:t>
            </a:r>
            <a:endParaRPr lang="ru-RU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esktop\мама Т.К.М\фото 2017\IMG-20171118-WA002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2520280" cy="29523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2018\20171113_1229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60848"/>
            <a:ext cx="2232248" cy="27363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44824"/>
            <a:ext cx="2376264" cy="42484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71472" y="928670"/>
            <a:ext cx="7929618" cy="659352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rgbClr val="C00000"/>
                </a:solidFill>
                <a:latin typeface="Comic Sans MS" pitchFamily="66" charset="0"/>
              </a:rPr>
              <a:t>         </a:t>
            </a:r>
            <a:r>
              <a:rPr lang="ru-RU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с песком</a:t>
            </a:r>
            <a:endParaRPr lang="ru-RU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esktop\20160714_1059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316835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899593" y="1844824"/>
            <a:ext cx="4032447" cy="27363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Трогая руками песчинки малыш развивает  мелкую моторику рук ,а определяя количества песка ,которое нужно насыпать в формочки, развивает глазомер. Песок развивает  творческие способности  ребенка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C:\Users\User\Desktop\фото 2018\20180316_0938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29000"/>
            <a:ext cx="3168352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1500174"/>
            <a:ext cx="7786742" cy="278608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«Истоки способностей и дарований детей находятся на кончиках  их пальцев. От них, образно говоря, идут тончайшие ручейки, которые питают источник творческой мысли. Чем больше уверенности и изобретательности в движениях детской руки, тем тоньше  ее взаимодействие  с орудием труда, тем сложнее движения, необходимые для этого взаимодействия, тем ярче творческая стихия детского разума. Чем больше мастерства в детской руке, тем ребенок умнее».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В.А.Сухомлинский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Содержимое 8" descr="CIMG663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357554" y="4500570"/>
            <a:ext cx="2643206" cy="1978842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642918"/>
            <a:ext cx="5000660" cy="714380"/>
          </a:xfrm>
        </p:spPr>
        <p:txBody>
          <a:bodyPr/>
          <a:lstStyle/>
          <a:p>
            <a:r>
              <a:rPr lang="ru-RU" b="0" dirty="0" smtClean="0">
                <a:solidFill>
                  <a:srgbClr val="C00000"/>
                </a:solidFill>
                <a:latin typeface="Comic Sans MS" pitchFamily="66" charset="0"/>
              </a:rPr>
              <a:t>       Лепка</a:t>
            </a:r>
            <a:endParaRPr lang="ru-RU" b="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347865" y="714357"/>
            <a:ext cx="2232248" cy="642942"/>
          </a:xfrm>
        </p:spPr>
        <p:txBody>
          <a:bodyPr>
            <a:normAutofit/>
          </a:bodyPr>
          <a:lstStyle/>
          <a:p>
            <a:r>
              <a:rPr lang="ru-RU" b="0" dirty="0" smtClean="0">
                <a:solidFill>
                  <a:srgbClr val="C00000"/>
                </a:solidFill>
                <a:latin typeface="Comic Sans MS" pitchFamily="66" charset="0"/>
              </a:rPr>
              <a:t>  Аппликация</a:t>
            </a:r>
            <a:endParaRPr lang="ru-RU" b="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" name="Содержимое 9" descr="CIMG7710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84752"/>
            <a:ext cx="2304256" cy="2504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55576" y="4149080"/>
            <a:ext cx="59766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основные приемы лепки: скатывание, раскатывание, сплющивание, оттягивание. ребенок активно работает пальцами,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развивает речь и мышление ребенка 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1268760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Развивать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внимание, мышление, память, речь, глазомер, а так же познавательный интерес</a:t>
            </a:r>
          </a:p>
        </p:txBody>
      </p:sp>
      <p:pic>
        <p:nvPicPr>
          <p:cNvPr id="8" name="Picture 2" descr="C:\Users\User\Desktop\d125988c3b27faf8988bdf91908a02a8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866" y="1412776"/>
            <a:ext cx="2426222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фото 2018\20180313_0903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52936"/>
            <a:ext cx="2664296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836712"/>
            <a:ext cx="3816424" cy="10441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Comic Sans MS" pitchFamily="66" charset="0"/>
                <a:ea typeface="+mn-ea"/>
                <a:cs typeface="+mn-cs"/>
              </a:rPr>
              <a:t>Рисование и раскрашивание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7171" name="Picture 3" descr="F:\фото000\20161125_1016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76872"/>
            <a:ext cx="252028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5796136" y="1880829"/>
            <a:ext cx="30243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Раскрашивание - один из самых легких видов деятельности. Необходимо учить детей раскрашивать аккуратно, не выходя за контуры изображенных предметов, равномерно нанося нужный цвет.  В процессе рисования у детей  развиваются не только творчество но формируются элементарные графические умения столь необходимые  для развития  ручной ловкости и освоения письма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User\Desktop\фото 2018\20180313_104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26979">
            <a:off x="463357" y="2483322"/>
            <a:ext cx="2353195" cy="3682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908720"/>
            <a:ext cx="5814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Процесс работы над мелкой моторикой способствует развитию у детей следующих психических процессов: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60834" y="2005967"/>
            <a:ext cx="722759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произвольного внимания;  </a:t>
            </a: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-логического мышления; </a:t>
            </a: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-зрительного и слухового восприятия; </a:t>
            </a: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-памяти, речи детей. </a:t>
            </a: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снятию эмоционального напряжения.</a:t>
            </a: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и совершенствует пространственные представления: </a:t>
            </a: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-ориентацию на листе; </a:t>
            </a: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-ориентацию в пространстве на примере собственного тела. </a:t>
            </a: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навыки учебной деятельности: </a:t>
            </a: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-умение действовать по словесным инструкциям; </a:t>
            </a: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-контроль за собственными действиями. </a:t>
            </a:r>
          </a:p>
        </p:txBody>
      </p:sp>
    </p:spTree>
    <p:extLst>
      <p:ext uri="{BB962C8B-B14F-4D97-AF65-F5344CB8AC3E}">
        <p14:creationId xmlns:p14="http://schemas.microsoft.com/office/powerpoint/2010/main" val="1438186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80728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Все эти пособия и игры должны находиться в свободном доступе для ребенка. При этом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воспитатель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объясняет, показывает, рассказывает, для чего нужны данные пособия и игры, как их использовать, соблюдая технику безопасности и руководствуясь принципами охраны жизни и здоровья воспитанника.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356992"/>
            <a:ext cx="2952328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6147" name="Picture 3" descr="H:\ВИДЕО_ВЫПУСК7\20170516_0934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56992"/>
            <a:ext cx="4320480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5555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229600" cy="221457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кисти руки и координации движений пальцев рук – задача комплексная, охватывающая многие сферы деятельности ребенка. Она является одним из аспектов проблемы обеспечения полноценного развития в дошкольном возрасте. И поскольку общее моторное отставание наблюдается исследователями у большинства современных детей, слабую руку дошкольника нужно и необходимо развивать.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Содержимое 11" descr="CIMG77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4143380"/>
            <a:ext cx="3234267" cy="2425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img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74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2205765"/>
            <a:ext cx="3312369" cy="280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4744"/>
            <a:ext cx="576064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02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24744"/>
            <a:ext cx="567037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Цель: </a:t>
            </a:r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Достижение </a:t>
            </a:r>
            <a:r>
              <a:rPr lang="ru-RU" sz="2400" dirty="0">
                <a:solidFill>
                  <a:schemeClr val="tx2"/>
                </a:solidFill>
              </a:rPr>
              <a:t>положительной динамики в развитии мелкой моторики рук детей через использование разнообразных форм, методов и приемов.</a:t>
            </a:r>
          </a:p>
        </p:txBody>
      </p:sp>
    </p:spTree>
    <p:extLst>
      <p:ext uri="{BB962C8B-B14F-4D97-AF65-F5344CB8AC3E}">
        <p14:creationId xmlns:p14="http://schemas.microsoft.com/office/powerpoint/2010/main" val="115287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47203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детьми:</a:t>
            </a:r>
          </a:p>
          <a:p>
            <a:endParaRPr lang="ru-RU" sz="4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</a:t>
            </a:r>
          </a:p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воспитателя и детей.</a:t>
            </a:r>
          </a:p>
          <a:p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работа.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7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980728"/>
            <a:ext cx="68407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мелкой моторики рук у дошкольников через использование разнообразных методов и приёмов: пальчиковые гимнастики, физкультминутки, самомассаж кистей рук, нетрадиционные техники рисования, пальчиковый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по развитию мелкой моторики рук следует начинать уже с самого раннего детства. В раннем и младшем дошкольном возрасте можно играть в игры, предполагающие активную работу кистей рук и сопровождаемые чтением стихов или пением веселых песенок. Важно помнить и о развитии элементарных навыков самообслуживания: застегивания и расстегивания пуговиц, завязывания шнурков и т. д.</a:t>
            </a:r>
          </a:p>
        </p:txBody>
      </p:sp>
    </p:spTree>
    <p:extLst>
      <p:ext uri="{BB962C8B-B14F-4D97-AF65-F5344CB8AC3E}">
        <p14:creationId xmlns:p14="http://schemas.microsoft.com/office/powerpoint/2010/main" val="408145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1196752"/>
            <a:ext cx="51125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важной частью моей работы по развитию мелкой моторики являются «пальчиковые игры». Игры эти очень эмоциональные, можно проводить и дома. Они увлекательны и способствуют развитию речи, творческой деятельности. «Пальчиковые игры» как бы отражают реальность окружающего мира – предметы, животных, людей, их деятельность, явления природы. В ходе пальчиковых игр дети, повторяя движения взрослых, активизируют моторику рук. Тем самым вырабатывается ловкость, умение управлять своими движениями, концентрировать внимание на одном виде деятельности. «Пальчиковые игры» - это инсценировка каких-либо рифмованных историй, сказок при помощи пальцев и рук. Многие игры требуют участия обеих рук, что дает возможность детям ориентироваться в понятиях «вправо», «влево», «вниз», «вверх» и т. д. Дети с удовольствием принимают участие в «играх -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потешках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Самый известный вариант такой игры – «Ладушки, ладушки», «Идет коза рогатая», «Сидит белка на тележке» и т. д. ;</a:t>
            </a:r>
          </a:p>
        </p:txBody>
      </p:sp>
      <p:pic>
        <p:nvPicPr>
          <p:cNvPr id="1026" name="Picture 2" descr="C:\Users\User\Desktop\palchikovue-igra-768x4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5"/>
            <a:ext cx="2736304" cy="33843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40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268760"/>
            <a:ext cx="69127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кисти и пальцев способствуют не только «пальчиковые игры», но и разнообразные игры и действия с предметами. Такие как: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Игры с пуговицами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Игры – шнуровки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Игры с прищепками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Игры с сыпучими материалами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Игры с фасолью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Рисование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Аппликация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Лепка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 игры способствуют развитию мелкой моторики, процессов ощущения, расслабляют ребенка, снимают эмоциональное напряжение. У детей повышается любознательность, пытливость; формируются знания об определенных сенсорных эталонах; расширяется словарный запас; приобретаются навыки игровой, учебной и экспериментально-поисковой деятельности.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5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404664"/>
            <a:ext cx="8501122" cy="288032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развития мелкой моторики - один из показателей 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интеллектуальной готовности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 школьному  обучению.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Ребёнок, у которого достаточно хорошо развита мелкая моторика, умеет логически рассуждать, у него высокий уровень развития памяти, внимания и связной речи.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Содержимое 7" descr="bscap002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643174" y="3643314"/>
            <a:ext cx="3643338" cy="2857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050994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 мелкой моторики 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всего организма ребёнка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690336"/>
            <a:ext cx="62464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головного мозга</a:t>
            </a:r>
          </a:p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желудка</a:t>
            </a:r>
          </a:p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кишечника</a:t>
            </a:r>
          </a:p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печени и почек</a:t>
            </a:r>
          </a:p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сердца</a:t>
            </a:r>
          </a:p>
        </p:txBody>
      </p:sp>
      <p:pic>
        <p:nvPicPr>
          <p:cNvPr id="5" name="Содержимое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1" t="2734" r="31842" b="52414"/>
          <a:stretch>
            <a:fillRect/>
          </a:stretch>
        </p:blipFill>
        <p:spPr bwMode="auto">
          <a:xfrm>
            <a:off x="5292080" y="2420888"/>
            <a:ext cx="3013720" cy="359891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C0504D">
                <a:lumMod val="40000"/>
                <a:lumOff val="60000"/>
              </a:srgb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4572000" y="2786059"/>
            <a:ext cx="2082532" cy="607222"/>
          </a:xfrm>
          <a:prstGeom prst="straightConnector1">
            <a:avLst/>
          </a:prstGeom>
          <a:noFill/>
          <a:ln w="57150" cap="flat" cmpd="sng" algn="ctr">
            <a:solidFill>
              <a:srgbClr val="FFC000"/>
            </a:solidFill>
            <a:prstDash val="solid"/>
            <a:tailEnd type="arrow"/>
          </a:ln>
          <a:effectLst/>
        </p:spPr>
      </p:cxnSp>
      <p:cxnSp>
        <p:nvCxnSpPr>
          <p:cNvPr id="7" name="Прямая со стрелкой 6"/>
          <p:cNvCxnSpPr/>
          <p:nvPr/>
        </p:nvCxnSpPr>
        <p:spPr>
          <a:xfrm flipV="1">
            <a:off x="5076056" y="2821777"/>
            <a:ext cx="1781944" cy="940129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tailEnd type="arrow"/>
          </a:ln>
          <a:effectLst/>
        </p:spPr>
      </p:cxnSp>
      <p:cxnSp>
        <p:nvCxnSpPr>
          <p:cNvPr id="8" name="Прямая со стрелкой 7"/>
          <p:cNvCxnSpPr/>
          <p:nvPr/>
        </p:nvCxnSpPr>
        <p:spPr>
          <a:xfrm flipV="1">
            <a:off x="5293686" y="2821777"/>
            <a:ext cx="1875432" cy="1143007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11" name="Прямая со стрелкой 10"/>
          <p:cNvCxnSpPr/>
          <p:nvPr/>
        </p:nvCxnSpPr>
        <p:spPr>
          <a:xfrm flipV="1">
            <a:off x="4543067" y="3250404"/>
            <a:ext cx="3311228" cy="1428760"/>
          </a:xfrm>
          <a:prstGeom prst="straightConnector1">
            <a:avLst/>
          </a:prstGeom>
          <a:noFill/>
          <a:ln w="57150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14232">
            <a:off x="4917296" y="2598362"/>
            <a:ext cx="885454" cy="158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36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1730</TotalTime>
  <Words>964</Words>
  <Application>Microsoft Office PowerPoint</Application>
  <PresentationFormat>Экран (4:3)</PresentationFormat>
  <Paragraphs>81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Мини-центр «Жулдызай» при КГУ «Акмырзинская СШ»  </vt:lpstr>
      <vt:lpstr>«Истоки способностей и дарований детей находятся на кончиках  их пальцев. От них, образно говоря, идут тончайшие ручейки, которые питают источник творческой мысли. Чем больше уверенности и изобретательности в движениях детской руки, тем тоньше  ее взаимодействие  с орудием труда, тем сложнее движения, необходимые для этого взаимодействия, тем ярче творческая стихия детского разума. Чем больше мастерства в детской руке, тем ребенок умнее».  В.А.Сухомлинский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Уровень развития мелкой моторики - один из показателей  интеллектуальной готовности к школьному  обучению. Ребёнок, у которого достаточно хорошо развита мелкая моторика, умеет логически рассуждать, у него высокий уровень развития памяти, внимания и связной речи. </vt:lpstr>
      <vt:lpstr>Презентация PowerPoint</vt:lpstr>
      <vt:lpstr>Презентация PowerPoint</vt:lpstr>
      <vt:lpstr> Ребенок постоянно изучает, постигает окружающий мир.  Основной метод накопления информации – прикосновения.  Детям необходимо все трогать, гладить и пробовать на вкус! Если взрослые стараются поддерживать это стремление, ребенок получает необходимый стимул для развития.     Предлагаем вашему вниманию игры и упражнения на развитие мелкой моторики.</vt:lpstr>
      <vt:lpstr>Методы и приемы работы</vt:lpstr>
      <vt:lpstr>Презентация PowerPoint</vt:lpstr>
      <vt:lpstr>Презентация PowerPoint</vt:lpstr>
      <vt:lpstr>Презентация PowerPoint</vt:lpstr>
      <vt:lpstr>     Развивает  мелкую моторику, воображение. Расширяет знания об окружающем мире, Упражнять детей в умении считать и отсчитывать, закреплять знания о цвете. </vt:lpstr>
      <vt:lpstr>Укрепляет и развивает мелкой моторики кистей рук, зрительно-моторной координации. </vt:lpstr>
      <vt:lpstr>Способствуют развитию восприятия; созданию условий для ознакомления детей с цветом, формой, величиной, осязаемыми свойствами предметов.  Закрепление умения выделять цвет, форму, величину как особые свойства предметов; группировать однородные предметы.</vt:lpstr>
      <vt:lpstr>Презентация PowerPoint</vt:lpstr>
      <vt:lpstr>Презентация PowerPoint</vt:lpstr>
      <vt:lpstr>Рисование и раскрашивание</vt:lpstr>
      <vt:lpstr>Презентация PowerPoint</vt:lpstr>
      <vt:lpstr>Презентация PowerPoint</vt:lpstr>
      <vt:lpstr>Развитие кисти руки и координации движений пальцев рук – задача комплексная, охватывающая многие сферы деятельности ребенка. Она является одним из аспектов проблемы обеспечения полноценного развития в дошкольном возрасте. И поскольку общее моторное отставание наблюдается исследователями у большинства современных детей, слабую руку дошкольника нужно и необходимо развивать.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 у детей младшего дошкольного возраста.</dc:title>
  <cp:lastModifiedBy>User</cp:lastModifiedBy>
  <cp:revision>147</cp:revision>
  <dcterms:modified xsi:type="dcterms:W3CDTF">2018-03-28T02:57:19Z</dcterms:modified>
</cp:coreProperties>
</file>